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123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601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325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4895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499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755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33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896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372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556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8478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6E315-C842-45C0-A218-F4976DEE90C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D8373-CAE7-4B9C-B204-DA5E503386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241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11967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600" dirty="0" smtClean="0">
                <a:latin typeface="Bernard MT Condensed" panose="02050806060905020404" pitchFamily="18" charset="0"/>
              </a:rPr>
              <a:t>TECHNOLOGY</a:t>
            </a:r>
          </a:p>
          <a:p>
            <a:pPr marL="0" indent="0" algn="ctr">
              <a:buNone/>
            </a:pPr>
            <a:endParaRPr lang="en-GB" sz="3600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sz="3600" dirty="0" smtClean="0">
                <a:latin typeface="Bernard MT Condensed" panose="02050806060905020404" pitchFamily="18" charset="0"/>
              </a:rPr>
              <a:t>SCIENCE</a:t>
            </a:r>
          </a:p>
          <a:p>
            <a:pPr marL="0" indent="0" algn="ctr">
              <a:buNone/>
            </a:pPr>
            <a:endParaRPr lang="en-GB" sz="3600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sz="3600" dirty="0" smtClean="0">
                <a:latin typeface="Bernard MT Condensed" panose="02050806060905020404" pitchFamily="18" charset="0"/>
              </a:rPr>
              <a:t>SOCIAL STRUCTURES</a:t>
            </a:r>
          </a:p>
          <a:p>
            <a:pPr marL="0" indent="0" algn="ctr">
              <a:buNone/>
            </a:pPr>
            <a:endParaRPr lang="en-GB" sz="3600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sz="3600" dirty="0" smtClean="0">
                <a:latin typeface="Bernard MT Condensed" panose="02050806060905020404" pitchFamily="18" charset="0"/>
              </a:rPr>
              <a:t>ECONOMY</a:t>
            </a:r>
          </a:p>
        </p:txBody>
      </p:sp>
      <p:sp>
        <p:nvSpPr>
          <p:cNvPr id="4" name="Rectangle 3"/>
          <p:cNvSpPr/>
          <p:nvPr/>
        </p:nvSpPr>
        <p:spPr>
          <a:xfrm>
            <a:off x="-145143" y="5820228"/>
            <a:ext cx="12922825" cy="1037771"/>
          </a:xfrm>
          <a:prstGeom prst="rect">
            <a:avLst/>
          </a:prstGeom>
          <a:blipFill dpi="0" rotWithShape="1">
            <a:blip r:embed="rId2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826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10008524" y="6317673"/>
            <a:ext cx="2107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Bernard MT Condensed" panose="02050806060905020404" pitchFamily="18" charset="0"/>
              </a:rPr>
              <a:t>SURYA KOCHERLAKOTA</a:t>
            </a:r>
            <a:endParaRPr lang="en-GB" dirty="0"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31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6842" y="2202873"/>
            <a:ext cx="11560233" cy="4041978"/>
          </a:xfrm>
        </p:spPr>
        <p:txBody>
          <a:bodyPr>
            <a:noAutofit/>
          </a:bodyPr>
          <a:lstStyle/>
          <a:p>
            <a:pPr algn="l"/>
            <a:r>
              <a:rPr lang="en-GB" sz="9600" dirty="0" smtClean="0">
                <a:latin typeface="Bernard MT Condensed" panose="02050806060905020404" pitchFamily="18" charset="0"/>
                <a:cs typeface="Aharoni" panose="02010803020104030203" pitchFamily="2" charset="-79"/>
              </a:rPr>
              <a:t>NOT SO</a:t>
            </a:r>
            <a:br>
              <a:rPr lang="en-GB" sz="9600" dirty="0" smtClean="0">
                <a:latin typeface="Bernard MT Condensed" panose="02050806060905020404" pitchFamily="18" charset="0"/>
                <a:cs typeface="Aharoni" panose="02010803020104030203" pitchFamily="2" charset="-79"/>
              </a:rPr>
            </a:br>
            <a:r>
              <a:rPr lang="en-GB" sz="9600" dirty="0" smtClean="0">
                <a:latin typeface="Bernard MT Condensed" panose="02050806060905020404" pitchFamily="18" charset="0"/>
                <a:cs typeface="Aharoni" panose="02010803020104030203" pitchFamily="2" charset="-79"/>
              </a:rPr>
              <a:t>INDUSTRIAL REVOLUTION</a:t>
            </a:r>
            <a:endParaRPr lang="en-GB" sz="9600" dirty="0">
              <a:latin typeface="Bernard MT Condensed" panose="02050806060905020404" pitchFamily="18" charset="0"/>
              <a:cs typeface="Aharoni" panose="02010803020104030203" pitchFamily="2" charset="-79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008524" y="6317673"/>
            <a:ext cx="2107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Bernard MT Condensed" panose="02050806060905020404" pitchFamily="18" charset="0"/>
              </a:rPr>
              <a:t>SURYA KOCHERLAKOTA</a:t>
            </a:r>
            <a:endParaRPr lang="en-GB" dirty="0"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70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-145143" y="5820228"/>
            <a:ext cx="12922825" cy="1037771"/>
          </a:xfrm>
          <a:prstGeom prst="rect">
            <a:avLst/>
          </a:prstGeom>
          <a:blipFill dpi="0" rotWithShape="1">
            <a:blip r:embed="rId2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826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10008524" y="6317673"/>
            <a:ext cx="2107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Bernard MT Condensed" panose="02050806060905020404" pitchFamily="18" charset="0"/>
              </a:rPr>
              <a:t>SURYA KOCHERLAKOTA</a:t>
            </a:r>
            <a:endParaRPr lang="en-GB" dirty="0">
              <a:latin typeface="Bernard MT Condensed" panose="020508060609050204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18956" y="1127103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latin typeface="Bernard MT Condensed" panose="02050806060905020404" pitchFamily="18" charset="0"/>
              </a:rPr>
              <a:t>NEW TECHNOLOGIES</a:t>
            </a:r>
            <a:endParaRPr lang="en-GB" sz="2400" dirty="0">
              <a:latin typeface="Bernard MT Condensed" panose="02050806060905020404" pitchFamily="18" charset="0"/>
            </a:endParaRPr>
          </a:p>
        </p:txBody>
      </p:sp>
      <p:sp>
        <p:nvSpPr>
          <p:cNvPr id="5" name="Right Arrow 4"/>
          <p:cNvSpPr/>
          <p:nvPr/>
        </p:nvSpPr>
        <p:spPr>
          <a:xfrm rot="5400000">
            <a:off x="5054138" y="2323691"/>
            <a:ext cx="1330036" cy="334433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3498957" y="3407560"/>
            <a:ext cx="444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latin typeface="Bernard MT Condensed" panose="02050806060905020404" pitchFamily="18" charset="0"/>
              </a:rPr>
              <a:t>NEW SOCIAL CLASSES</a:t>
            </a:r>
          </a:p>
          <a:p>
            <a:pPr algn="ctr"/>
            <a:r>
              <a:rPr lang="en-GB" sz="2400" dirty="0" smtClean="0">
                <a:latin typeface="Bernard MT Condensed" panose="02050806060905020404" pitchFamily="18" charset="0"/>
              </a:rPr>
              <a:t>NEW ECONOMIC STRUCTURES</a:t>
            </a:r>
            <a:endParaRPr lang="en-GB" sz="2400" dirty="0"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68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-145143" y="5820228"/>
            <a:ext cx="12922825" cy="1037771"/>
          </a:xfrm>
          <a:prstGeom prst="rect">
            <a:avLst/>
          </a:prstGeom>
          <a:blipFill dpi="0" rotWithShape="1">
            <a:blip r:embed="rId2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826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10008524" y="6317673"/>
            <a:ext cx="2107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Bernard MT Condensed" panose="02050806060905020404" pitchFamily="18" charset="0"/>
              </a:rPr>
              <a:t>SURYA KOCHERLAKOTA</a:t>
            </a:r>
            <a:endParaRPr lang="en-GB" dirty="0">
              <a:latin typeface="Bernard MT Condensed" panose="020508060609050204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18956" y="4631783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latin typeface="Bernard MT Condensed" panose="02050806060905020404" pitchFamily="18" charset="0"/>
              </a:rPr>
              <a:t>NEW TECHNOLOGIES</a:t>
            </a:r>
            <a:endParaRPr lang="en-GB" sz="2400" dirty="0">
              <a:latin typeface="Bernard MT Condensed" panose="02050806060905020404" pitchFamily="18" charset="0"/>
            </a:endParaRPr>
          </a:p>
        </p:txBody>
      </p:sp>
      <p:sp>
        <p:nvSpPr>
          <p:cNvPr id="10" name="Right Arrow 9"/>
          <p:cNvSpPr/>
          <p:nvPr/>
        </p:nvSpPr>
        <p:spPr>
          <a:xfrm rot="5400000">
            <a:off x="5277125" y="2100704"/>
            <a:ext cx="884062" cy="334433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3498956" y="1179558"/>
            <a:ext cx="444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latin typeface="Bernard MT Condensed" panose="02050806060905020404" pitchFamily="18" charset="0"/>
              </a:rPr>
              <a:t>NEW SOCIAL CLASSES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8956" y="2935248"/>
            <a:ext cx="444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latin typeface="Bernard MT Condensed" panose="02050806060905020404" pitchFamily="18" charset="0"/>
              </a:rPr>
              <a:t>NEW ECONOMIC STRUCTURES</a:t>
            </a:r>
            <a:endParaRPr lang="en-GB" sz="2400" dirty="0">
              <a:latin typeface="Bernard MT Condensed" panose="02050806060905020404" pitchFamily="18" charset="0"/>
            </a:endParaRPr>
          </a:p>
        </p:txBody>
      </p:sp>
      <p:sp>
        <p:nvSpPr>
          <p:cNvPr id="13" name="Right Arrow 12"/>
          <p:cNvSpPr/>
          <p:nvPr/>
        </p:nvSpPr>
        <p:spPr>
          <a:xfrm rot="5400000">
            <a:off x="5277125" y="3836761"/>
            <a:ext cx="884062" cy="334433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urved Right Arrow 5"/>
          <p:cNvSpPr/>
          <p:nvPr/>
        </p:nvSpPr>
        <p:spPr>
          <a:xfrm rot="1047199" flipV="1">
            <a:off x="3670899" y="1357540"/>
            <a:ext cx="606829" cy="1291131"/>
          </a:xfrm>
          <a:prstGeom prst="curvedRigh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5" name="Curved Right Arrow 14"/>
          <p:cNvSpPr/>
          <p:nvPr/>
        </p:nvSpPr>
        <p:spPr>
          <a:xfrm rot="9535708" flipV="1">
            <a:off x="7192743" y="1410893"/>
            <a:ext cx="606829" cy="1291131"/>
          </a:xfrm>
          <a:prstGeom prst="curvedRigh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49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smtClean="0">
                <a:latin typeface="Bernard MT Condensed" panose="02050806060905020404" pitchFamily="18" charset="0"/>
              </a:rPr>
              <a:t>NEW SOCIAL CLASSES</a:t>
            </a:r>
            <a:endParaRPr lang="en-GB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 smtClean="0">
                <a:latin typeface="Bernard MT Condensed" panose="02050806060905020404" pitchFamily="18" charset="0"/>
              </a:rPr>
              <a:t>ENCLOSURES</a:t>
            </a:r>
          </a:p>
          <a:p>
            <a:pPr marL="0" indent="0" algn="ctr">
              <a:buNone/>
            </a:pPr>
            <a:endParaRPr lang="en-GB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 smtClean="0">
                <a:latin typeface="Bernard MT Condensed" panose="02050806060905020404" pitchFamily="18" charset="0"/>
              </a:rPr>
              <a:t>WORKING CLASS</a:t>
            </a:r>
          </a:p>
          <a:p>
            <a:pPr marL="0" indent="0" algn="ctr">
              <a:buNone/>
            </a:pPr>
            <a:endParaRPr lang="en-GB" dirty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 smtClean="0">
                <a:latin typeface="Bernard MT Condensed" panose="02050806060905020404" pitchFamily="18" charset="0"/>
              </a:rPr>
              <a:t>COLONIES</a:t>
            </a:r>
            <a:endParaRPr lang="en-GB" dirty="0">
              <a:latin typeface="Bernard MT Condensed" panose="020508060609050204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45143" y="5820228"/>
            <a:ext cx="12922825" cy="1037771"/>
          </a:xfrm>
          <a:prstGeom prst="rect">
            <a:avLst/>
          </a:prstGeom>
          <a:blipFill dpi="0" rotWithShape="1">
            <a:blip r:embed="rId2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826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10008524" y="6317673"/>
            <a:ext cx="2107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Bernard MT Condensed" panose="02050806060905020404" pitchFamily="18" charset="0"/>
              </a:rPr>
              <a:t>SURYA KOCHERLAKOTA</a:t>
            </a:r>
            <a:endParaRPr lang="en-GB" dirty="0"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86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smtClean="0">
                <a:latin typeface="Bernard MT Condensed" panose="02050806060905020404" pitchFamily="18" charset="0"/>
              </a:rPr>
              <a:t>NEW ECONOMIC STRUCTURES</a:t>
            </a:r>
            <a:endParaRPr lang="en-GB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 smtClean="0">
                <a:latin typeface="Bernard MT Condensed" panose="02050806060905020404" pitchFamily="18" charset="0"/>
              </a:rPr>
              <a:t>WAGES</a:t>
            </a:r>
          </a:p>
          <a:p>
            <a:pPr marL="0" indent="0" algn="ctr">
              <a:buNone/>
            </a:pPr>
            <a:endParaRPr lang="en-GB" dirty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 smtClean="0">
                <a:latin typeface="Bernard MT Condensed" panose="02050806060905020404" pitchFamily="18" charset="0"/>
              </a:rPr>
              <a:t>CAPITALISM</a:t>
            </a:r>
            <a:endParaRPr lang="en-GB" dirty="0">
              <a:latin typeface="Bernard MT Condensed" panose="020508060609050204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45143" y="5820228"/>
            <a:ext cx="12922825" cy="1037771"/>
          </a:xfrm>
          <a:prstGeom prst="rect">
            <a:avLst/>
          </a:prstGeom>
          <a:blipFill dpi="0" rotWithShape="1">
            <a:blip r:embed="rId2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826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10008524" y="6317673"/>
            <a:ext cx="2107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Bernard MT Condensed" panose="02050806060905020404" pitchFamily="18" charset="0"/>
              </a:rPr>
              <a:t>SURYA KOCHERLAKOTA</a:t>
            </a:r>
            <a:endParaRPr lang="en-GB" dirty="0"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833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smtClean="0">
                <a:latin typeface="Bernard MT Condensed" panose="02050806060905020404" pitchFamily="18" charset="0"/>
              </a:rPr>
              <a:t>NEW TECHNOLOGY</a:t>
            </a:r>
            <a:endParaRPr lang="en-GB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 smtClean="0">
                <a:latin typeface="Bernard MT Condensed" panose="02050806060905020404" pitchFamily="18" charset="0"/>
              </a:rPr>
              <a:t>WATT ENGINE</a:t>
            </a:r>
          </a:p>
          <a:p>
            <a:pPr marL="0" indent="0" algn="ctr">
              <a:buNone/>
            </a:pPr>
            <a:endParaRPr lang="en-GB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 smtClean="0">
                <a:latin typeface="Bernard MT Condensed" panose="02050806060905020404" pitchFamily="18" charset="0"/>
              </a:rPr>
              <a:t>LANCASHIRE COTTON</a:t>
            </a:r>
          </a:p>
          <a:p>
            <a:pPr marL="0" indent="0" algn="ctr">
              <a:buNone/>
            </a:pPr>
            <a:endParaRPr lang="en-GB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endParaRPr lang="en-GB" dirty="0">
              <a:latin typeface="Bernard MT Condensed" panose="020508060609050204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45143" y="5820228"/>
            <a:ext cx="12922825" cy="1037771"/>
          </a:xfrm>
          <a:prstGeom prst="rect">
            <a:avLst/>
          </a:prstGeom>
          <a:blipFill dpi="0" rotWithShape="1">
            <a:blip r:embed="rId2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826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10008524" y="6317673"/>
            <a:ext cx="2107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Bernard MT Condensed" panose="02050806060905020404" pitchFamily="18" charset="0"/>
              </a:rPr>
              <a:t>SURYA KOCHERLAKOTA</a:t>
            </a:r>
            <a:endParaRPr lang="en-GB" dirty="0"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13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smtClean="0">
                <a:latin typeface="Bernard MT Condensed" panose="02050806060905020404" pitchFamily="18" charset="0"/>
              </a:rPr>
              <a:t>FURTHER READING</a:t>
            </a:r>
            <a:endParaRPr lang="en-GB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GB" dirty="0">
                <a:latin typeface="Bernard MT Condensed" panose="02050806060905020404" pitchFamily="18" charset="0"/>
              </a:rPr>
              <a:t>J. M. </a:t>
            </a:r>
            <a:r>
              <a:rPr lang="en-GB" dirty="0" err="1">
                <a:latin typeface="Bernard MT Condensed" panose="02050806060905020404" pitchFamily="18" charset="0"/>
              </a:rPr>
              <a:t>Blaut</a:t>
            </a:r>
            <a:r>
              <a:rPr lang="en-GB" dirty="0">
                <a:latin typeface="Bernard MT Condensed" panose="02050806060905020404" pitchFamily="18" charset="0"/>
              </a:rPr>
              <a:t>, “The colonizer's model of the world,” 1993, pp. 152-179</a:t>
            </a:r>
            <a:r>
              <a:rPr lang="en-GB" dirty="0" smtClean="0">
                <a:latin typeface="Bernard MT Condensed" panose="02050806060905020404" pitchFamily="18" charset="0"/>
              </a:rPr>
              <a:t>.</a:t>
            </a:r>
          </a:p>
          <a:p>
            <a:pPr marL="0" indent="0" algn="ctr">
              <a:buNone/>
            </a:pPr>
            <a:endParaRPr lang="en-GB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>
                <a:latin typeface="Bernard MT Condensed" panose="02050806060905020404" pitchFamily="18" charset="0"/>
              </a:rPr>
              <a:t>W. Dalrymple, “The East India Company: The original corporate </a:t>
            </a:r>
            <a:r>
              <a:rPr lang="en-GB" dirty="0" smtClean="0">
                <a:latin typeface="Bernard MT Condensed" panose="02050806060905020404" pitchFamily="18" charset="0"/>
              </a:rPr>
              <a:t>raiders”. </a:t>
            </a:r>
          </a:p>
          <a:p>
            <a:pPr marL="0" indent="0" algn="ctr">
              <a:buNone/>
            </a:pPr>
            <a:endParaRPr lang="en-GB" dirty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>
                <a:latin typeface="Bernard MT Condensed" panose="02050806060905020404" pitchFamily="18" charset="0"/>
              </a:rPr>
              <a:t>E. </a:t>
            </a:r>
            <a:r>
              <a:rPr lang="en-GB" dirty="0" err="1">
                <a:latin typeface="Bernard MT Condensed" panose="02050806060905020404" pitchFamily="18" charset="0"/>
              </a:rPr>
              <a:t>Hobsbawm</a:t>
            </a:r>
            <a:r>
              <a:rPr lang="en-GB" dirty="0">
                <a:latin typeface="Bernard MT Condensed" panose="02050806060905020404" pitchFamily="18" charset="0"/>
              </a:rPr>
              <a:t>, “The Age of Revolution: Europe 1789–1848,” 1962</a:t>
            </a:r>
            <a:r>
              <a:rPr lang="en-GB" dirty="0" smtClean="0">
                <a:latin typeface="Bernard MT Condensed" panose="02050806060905020404" pitchFamily="18" charset="0"/>
              </a:rPr>
              <a:t>.</a:t>
            </a:r>
          </a:p>
          <a:p>
            <a:pPr marL="0" indent="0" algn="ctr">
              <a:buNone/>
            </a:pPr>
            <a:endParaRPr lang="en-GB" dirty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>
                <a:latin typeface="Bernard MT Condensed" panose="02050806060905020404" pitchFamily="18" charset="0"/>
              </a:rPr>
              <a:t>J. Schumpeter, “ Imperialism,” 1919, pp. </a:t>
            </a:r>
            <a:r>
              <a:rPr lang="en-GB" dirty="0" smtClean="0">
                <a:latin typeface="Bernard MT Condensed" panose="02050806060905020404" pitchFamily="18" charset="0"/>
              </a:rPr>
              <a:t>66-73.</a:t>
            </a:r>
          </a:p>
          <a:p>
            <a:pPr marL="0" indent="0" algn="ctr">
              <a:buNone/>
            </a:pPr>
            <a:r>
              <a:rPr lang="en-GB" dirty="0">
                <a:latin typeface="Bernard MT Condensed" panose="02050806060905020404" pitchFamily="18" charset="0"/>
              </a:rPr>
              <a:t>	</a:t>
            </a:r>
          </a:p>
          <a:p>
            <a:pPr marL="0" indent="0" algn="ctr">
              <a:buNone/>
            </a:pPr>
            <a:r>
              <a:rPr lang="en-GB" dirty="0">
                <a:latin typeface="Bernard MT Condensed" panose="02050806060905020404" pitchFamily="18" charset="0"/>
              </a:rPr>
              <a:t>E. P. Thompson, “The Making of the English Working Class,” </a:t>
            </a:r>
            <a:r>
              <a:rPr lang="en-GB" dirty="0" smtClean="0">
                <a:latin typeface="Bernard MT Condensed" panose="02050806060905020404" pitchFamily="18" charset="0"/>
              </a:rPr>
              <a:t>1963.</a:t>
            </a:r>
          </a:p>
          <a:p>
            <a:pPr marL="0" indent="0" algn="ctr">
              <a:buNone/>
            </a:pPr>
            <a:endParaRPr lang="en-GB" dirty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 smtClean="0">
                <a:solidFill>
                  <a:schemeClr val="bg1">
                    <a:lumMod val="50000"/>
                  </a:schemeClr>
                </a:solidFill>
                <a:latin typeface="Bernard MT Condensed" panose="02050806060905020404" pitchFamily="18" charset="0"/>
              </a:rPr>
              <a:t>Picture</a:t>
            </a:r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Bernard MT Condensed" panose="02050806060905020404" pitchFamily="18" charset="0"/>
              </a:rPr>
              <a:t>: </a:t>
            </a:r>
            <a:r>
              <a:rPr lang="en-GB" dirty="0" err="1">
                <a:solidFill>
                  <a:schemeClr val="bg1">
                    <a:lumMod val="50000"/>
                  </a:schemeClr>
                </a:solidFill>
                <a:latin typeface="Bernard MT Condensed" panose="02050806060905020404" pitchFamily="18" charset="0"/>
              </a:rPr>
              <a:t>Sächsische</a:t>
            </a:r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Bernard MT Condensed" panose="02050806060905020404" pitchFamily="18" charset="0"/>
              </a:rPr>
              <a:t> </a:t>
            </a:r>
            <a:r>
              <a:rPr lang="en-GB" dirty="0" err="1">
                <a:solidFill>
                  <a:schemeClr val="bg1">
                    <a:lumMod val="50000"/>
                  </a:schemeClr>
                </a:solidFill>
                <a:latin typeface="Bernard MT Condensed" panose="02050806060905020404" pitchFamily="18" charset="0"/>
              </a:rPr>
              <a:t>Maschinenfabrik</a:t>
            </a:r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Bernard MT Condensed" panose="02050806060905020404" pitchFamily="18" charset="0"/>
              </a:rPr>
              <a:t> in </a:t>
            </a:r>
            <a:r>
              <a:rPr lang="en-GB" dirty="0" smtClean="0">
                <a:solidFill>
                  <a:schemeClr val="bg1">
                    <a:lumMod val="50000"/>
                  </a:schemeClr>
                </a:solidFill>
                <a:latin typeface="Bernard MT Condensed" panose="02050806060905020404" pitchFamily="18" charset="0"/>
              </a:rPr>
              <a:t>Chemnitz</a:t>
            </a:r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Bernard MT Condensed" panose="02050806060905020404" pitchFamily="18" charset="0"/>
              </a:rPr>
              <a:t>	</a:t>
            </a:r>
          </a:p>
          <a:p>
            <a:pPr marL="0" indent="0" algn="ctr">
              <a:buNone/>
            </a:pPr>
            <a:r>
              <a:rPr lang="en-GB" dirty="0" smtClean="0">
                <a:latin typeface="Bernard MT Condensed" panose="02050806060905020404" pitchFamily="18" charset="0"/>
              </a:rPr>
              <a:t> </a:t>
            </a:r>
            <a:r>
              <a:rPr lang="en-GB" dirty="0">
                <a:latin typeface="Bernard MT Condensed" panose="02050806060905020404" pitchFamily="18" charset="0"/>
              </a:rPr>
              <a:t>	</a:t>
            </a:r>
          </a:p>
          <a:p>
            <a:pPr marL="0" indent="0" algn="ctr">
              <a:buNone/>
            </a:pPr>
            <a:endParaRPr lang="en-GB" dirty="0" smtClean="0">
              <a:latin typeface="Bernard MT Condensed" panose="020508060609050204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45143" y="5820228"/>
            <a:ext cx="12922825" cy="1037771"/>
          </a:xfrm>
          <a:prstGeom prst="rect">
            <a:avLst/>
          </a:prstGeom>
          <a:blipFill dpi="0" rotWithShape="1">
            <a:blip r:embed="rId2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826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10008524" y="6317673"/>
            <a:ext cx="2107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Bernard MT Condensed" panose="02050806060905020404" pitchFamily="18" charset="0"/>
              </a:rPr>
              <a:t>SURYA KOCHERLAKOTA</a:t>
            </a:r>
            <a:endParaRPr lang="en-GB" dirty="0"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55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81396"/>
            <a:ext cx="10515600" cy="5395567"/>
          </a:xfrm>
        </p:spPr>
        <p:txBody>
          <a:bodyPr/>
          <a:lstStyle/>
          <a:p>
            <a:pPr marL="0" indent="0" algn="ctr">
              <a:buNone/>
            </a:pPr>
            <a:endParaRPr lang="en-GB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sz="6000" dirty="0">
                <a:latin typeface="Bernard MT Condensed" panose="02050806060905020404" pitchFamily="18" charset="0"/>
              </a:rPr>
              <a:t>SURYA </a:t>
            </a:r>
            <a:r>
              <a:rPr lang="en-GB" sz="6000" dirty="0" smtClean="0">
                <a:latin typeface="Bernard MT Condensed" panose="02050806060905020404" pitchFamily="18" charset="0"/>
              </a:rPr>
              <a:t>KOCHERLAKOTA</a:t>
            </a:r>
          </a:p>
          <a:p>
            <a:pPr marL="0" indent="0" algn="ctr">
              <a:buNone/>
            </a:pPr>
            <a:endParaRPr lang="en-GB" sz="4000" dirty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 smtClean="0">
                <a:latin typeface="Bernard MT Condensed" panose="02050806060905020404" pitchFamily="18" charset="0"/>
              </a:rPr>
              <a:t>Dept. of Electrical and Electronic Engineering</a:t>
            </a:r>
          </a:p>
          <a:p>
            <a:pPr marL="0" indent="0" algn="ctr">
              <a:buNone/>
            </a:pPr>
            <a:r>
              <a:rPr lang="en-GB" dirty="0" smtClean="0">
                <a:latin typeface="Bernard MT Condensed" panose="02050806060905020404" pitchFamily="18" charset="0"/>
              </a:rPr>
              <a:t>Imperial College London</a:t>
            </a:r>
          </a:p>
          <a:p>
            <a:pPr marL="0" indent="0" algn="ctr">
              <a:buNone/>
            </a:pPr>
            <a:endParaRPr lang="en-GB" dirty="0" smtClean="0">
              <a:latin typeface="Bernard MT Condensed" panose="02050806060905020404" pitchFamily="18" charset="0"/>
            </a:endParaRPr>
          </a:p>
          <a:p>
            <a:pPr marL="0" indent="0" algn="ctr">
              <a:buNone/>
            </a:pPr>
            <a:r>
              <a:rPr lang="en-GB" dirty="0" smtClean="0">
                <a:solidFill>
                  <a:srgbClr val="0070C0"/>
                </a:solidFill>
                <a:latin typeface="Bernard MT Condensed" panose="02050806060905020404" pitchFamily="18" charset="0"/>
              </a:rPr>
              <a:t>ssk114@ic.ac.uk</a:t>
            </a:r>
          </a:p>
          <a:p>
            <a:pPr marL="0" indent="0" algn="ctr">
              <a:buNone/>
            </a:pPr>
            <a:r>
              <a:rPr lang="en-GB" dirty="0" smtClean="0">
                <a:solidFill>
                  <a:srgbClr val="0070C0"/>
                </a:solidFill>
                <a:latin typeface="Bernard MT Condensed" panose="02050806060905020404" pitchFamily="18" charset="0"/>
              </a:rPr>
              <a:t>linkedin.com/in/</a:t>
            </a:r>
            <a:r>
              <a:rPr lang="en-GB" dirty="0" err="1" smtClean="0">
                <a:solidFill>
                  <a:srgbClr val="0070C0"/>
                </a:solidFill>
                <a:latin typeface="Bernard MT Condensed" panose="02050806060905020404" pitchFamily="18" charset="0"/>
              </a:rPr>
              <a:t>suryakocherlakota</a:t>
            </a:r>
            <a:endParaRPr lang="en-GB" dirty="0">
              <a:solidFill>
                <a:srgbClr val="0070C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45143" y="5820228"/>
            <a:ext cx="12922825" cy="1037771"/>
          </a:xfrm>
          <a:prstGeom prst="rect">
            <a:avLst/>
          </a:prstGeom>
          <a:blipFill dpi="0" rotWithShape="1">
            <a:blip r:embed="rId2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826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48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136</Words>
  <Application>Microsoft Office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Aharoni</vt:lpstr>
      <vt:lpstr>Arial</vt:lpstr>
      <vt:lpstr>Bernard MT Condensed</vt:lpstr>
      <vt:lpstr>Calibri</vt:lpstr>
      <vt:lpstr>Calibri Light</vt:lpstr>
      <vt:lpstr>Office Theme</vt:lpstr>
      <vt:lpstr>PowerPoint Presentation</vt:lpstr>
      <vt:lpstr>NOT SO INDUSTRIAL REVOLUTION</vt:lpstr>
      <vt:lpstr>PowerPoint Presentation</vt:lpstr>
      <vt:lpstr>PowerPoint Presentation</vt:lpstr>
      <vt:lpstr>NEW SOCIAL CLASSES</vt:lpstr>
      <vt:lpstr>NEW ECONOMIC STRUCTURES</vt:lpstr>
      <vt:lpstr>NEW TECHNOLOGY</vt:lpstr>
      <vt:lpstr>FURTHER READING</vt:lpstr>
      <vt:lpstr>PowerPoint Presentation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 SO INDUSTRIAL REVOLUTION</dc:title>
  <dc:creator>Kocherlakota, Surya S S</dc:creator>
  <cp:lastModifiedBy>Kocherlakota, Surya S S</cp:lastModifiedBy>
  <cp:revision>12</cp:revision>
  <dcterms:created xsi:type="dcterms:W3CDTF">2018-03-21T21:47:41Z</dcterms:created>
  <dcterms:modified xsi:type="dcterms:W3CDTF">2018-03-22T15:56:17Z</dcterms:modified>
</cp:coreProperties>
</file>

<file path=docProps/thumbnail.jpeg>
</file>